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4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4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12.png" ContentType="image/png"/>
  <Override PartName="/ppt/media/image8.png" ContentType="image/png"/>
  <Override PartName="/ppt/media/image14.png" ContentType="image/png"/>
  <Override PartName="/ppt/media/image1.jpeg" ContentType="image/jpeg"/>
  <Override PartName="/ppt/media/image2.jpeg" ContentType="image/jpeg"/>
  <Override PartName="/ppt/media/image5.jpeg" ContentType="image/jpeg"/>
  <Override PartName="/ppt/media/image15.png" ContentType="image/png"/>
  <Override PartName="/ppt/media/image3.jpeg" ContentType="image/jpeg"/>
  <Override PartName="/ppt/media/image4.jpeg" ContentType="image/jpeg"/>
  <Override PartName="/ppt/media/image10.png" ContentType="image/png"/>
  <Override PartName="/ppt/media/image6.jpeg" ContentType="image/jpeg"/>
  <Override PartName="/ppt/media/image9.png" ContentType="image/png"/>
  <Override PartName="/ppt/media/image13.png" ContentType="image/png"/>
  <Override PartName="/ppt/media/image7.png" ContentType="image/png"/>
  <Override PartName="/ppt/media/image11.png" ContentType="image/png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7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4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" name="Google Shape;10;p2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28600" y="1713240"/>
            <a:ext cx="7600680" cy="289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65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99;p19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4" name="Google Shape;100;p19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28600" y="1879200"/>
            <a:ext cx="2405160" cy="138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09;p20" descr=""/>
          <p:cNvPicPr/>
          <p:nvPr/>
        </p:nvPicPr>
        <p:blipFill>
          <a:blip r:embed="rId2"/>
          <a:srcRect l="14225" t="13766" r="731" b="1191"/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7" name="Google Shape;110;p20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4;p3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0" name="Google Shape;15;p3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28600" y="1196280"/>
            <a:ext cx="6984720" cy="227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5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5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228600" y="3396960"/>
            <a:ext cx="1235520" cy="110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121;p21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5" name="Google Shape;122;p21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618880" y="1866960"/>
            <a:ext cx="329616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228600" y="3162240"/>
            <a:ext cx="4752360" cy="95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50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title"/>
          </p:nvPr>
        </p:nvSpPr>
        <p:spPr>
          <a:xfrm>
            <a:off x="5618880" y="544680"/>
            <a:ext cx="329616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30;p22" descr=""/>
          <p:cNvPicPr/>
          <p:nvPr/>
        </p:nvPicPr>
        <p:blipFill>
          <a:blip r:embed="rId2"/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0" name="Google Shape;131;p22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28600" y="2672280"/>
            <a:ext cx="5343840" cy="110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2" name="Google Shape;134;p22"/>
          <p:cNvSpPr/>
          <p:nvPr/>
        </p:nvSpPr>
        <p:spPr>
          <a:xfrm>
            <a:off x="6395760" y="392400"/>
            <a:ext cx="2519280" cy="79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1000" strike="noStrike" u="none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CREDITS: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 This presentation template was created by </a:t>
            </a:r>
            <a:r>
              <a:rPr b="1" lang="en" sz="1000" strike="noStrike" u="sng">
                <a:solidFill>
                  <a:schemeClr val="dk1"/>
                </a:solidFill>
                <a:effectLst/>
                <a:uFillTx/>
                <a:latin typeface="Work Sans"/>
                <a:ea typeface="Work Sans"/>
                <a:hlinkClick r:id="rId3"/>
              </a:rPr>
              <a:t>Slidesgo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, and includes icons, infographics &amp; images by </a:t>
            </a:r>
            <a:r>
              <a:rPr b="1" lang="en" sz="1000" strike="noStrike" u="sng">
                <a:solidFill>
                  <a:schemeClr val="dk1"/>
                </a:solidFill>
                <a:effectLst/>
                <a:uFillTx/>
                <a:latin typeface="Work Sans"/>
                <a:ea typeface="Work Sans"/>
                <a:hlinkClick r:id="rId4"/>
              </a:rPr>
              <a:t>Freepik</a:t>
            </a:r>
            <a:r>
              <a:rPr b="0" lang="en" sz="1000" strike="noStrike" u="sng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36;p23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138;p24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20;p4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6" name="Google Shape;21;p4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25;p5" descr=""/>
          <p:cNvPicPr/>
          <p:nvPr/>
        </p:nvPicPr>
        <p:blipFill>
          <a:blip r:embed="rId2"/>
          <a:srcRect l="10261" t="8058" r="-2888" b="-686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0" name="Google Shape;26;p5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33;p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1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" name="Google Shape;55;p11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84120" y="1288080"/>
            <a:ext cx="6575760" cy="152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36;p7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5" name="Google Shape;37;p7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28600" y="351000"/>
            <a:ext cx="4936320" cy="142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473080" y="228600"/>
            <a:ext cx="3441960" cy="4663080"/>
          </a:xfrm>
          <a:prstGeom prst="rect">
            <a:avLst/>
          </a:prstGeom>
          <a:noFill/>
          <a:ln w="19080">
            <a:solidFill>
              <a:schemeClr val="dk2"/>
            </a:solidFill>
            <a:round/>
          </a:ln>
        </p:spPr>
        <p:txBody>
          <a:bodyPr lIns="90000" rIns="90000" tIns="45000" bIns="4500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42;p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9" name="Google Shape;43;p8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318040" y="1307160"/>
            <a:ext cx="4507920" cy="25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46;p9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2" name="Google Shape;47;p9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135520" y="1189080"/>
            <a:ext cx="4872600" cy="196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44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47;p28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60;p13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" name="Google Shape;61;p13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28600" y="1879200"/>
            <a:ext cx="2500200" cy="138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title"/>
          </p:nvPr>
        </p:nvSpPr>
        <p:spPr>
          <a:xfrm>
            <a:off x="3206880" y="49752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title"/>
          </p:nvPr>
        </p:nvSpPr>
        <p:spPr>
          <a:xfrm>
            <a:off x="6061320" y="49752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title"/>
          </p:nvPr>
        </p:nvSpPr>
        <p:spPr>
          <a:xfrm>
            <a:off x="3206880" y="199620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title"/>
          </p:nvPr>
        </p:nvSpPr>
        <p:spPr>
          <a:xfrm>
            <a:off x="6061320" y="199620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title"/>
          </p:nvPr>
        </p:nvSpPr>
        <p:spPr>
          <a:xfrm>
            <a:off x="3206880" y="349488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7"/>
          <p:cNvSpPr>
            <a:spLocks noGrp="1"/>
          </p:cNvSpPr>
          <p:nvPr>
            <p:ph type="title"/>
          </p:nvPr>
        </p:nvSpPr>
        <p:spPr>
          <a:xfrm>
            <a:off x="6061320" y="349488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76;p14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7" name="Google Shape;77;p14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28600" y="2207880"/>
            <a:ext cx="2471760" cy="98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80;p15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0" name="Google Shape;81;p15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84;p16" descr=""/>
          <p:cNvPicPr/>
          <p:nvPr/>
        </p:nvPicPr>
        <p:blipFill>
          <a:blip r:embed="rId2"/>
          <a:srcRect l="12361" t="6762" r="823" b="6424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3" name="Google Shape;85;p16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88;p17" descr=""/>
          <p:cNvPicPr/>
          <p:nvPr/>
        </p:nvPicPr>
        <p:blipFill>
          <a:blip r:embed="rId2"/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6" name="Google Shape;89;p17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28600" y="264960"/>
            <a:ext cx="4303800" cy="205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93;p18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0" name="Google Shape;94;p18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28600" y="1205280"/>
            <a:ext cx="432288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473080" y="228600"/>
            <a:ext cx="3441960" cy="4663080"/>
          </a:xfrm>
          <a:prstGeom prst="rect">
            <a:avLst/>
          </a:prstGeom>
          <a:noFill/>
          <a:ln w="19080">
            <a:solidFill>
              <a:schemeClr val="dk2"/>
            </a:solidFill>
            <a:round/>
          </a:ln>
        </p:spPr>
        <p:txBody>
          <a:bodyPr lIns="90000" rIns="90000" tIns="45000" bIns="4500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2"/>
    <p:sldLayoutId id="2147483674" r:id="rId3"/>
    <p:sldLayoutId id="214748367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28600" y="1714680"/>
            <a:ext cx="7600680" cy="28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65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MindMapper</a:t>
            </a:r>
            <a:endParaRPr b="0" lang="fr-FR" sz="6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2409840" y="714240"/>
            <a:ext cx="6372000" cy="62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Study Smart. Remember More.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3" name="Google Shape;156;p29"/>
          <p:cNvSpPr/>
          <p:nvPr/>
        </p:nvSpPr>
        <p:spPr>
          <a:xfrm>
            <a:off x="4667400" y="171360"/>
            <a:ext cx="828360" cy="1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PROJECTS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4" name="Google Shape;157;p29"/>
          <p:cNvSpPr/>
          <p:nvPr/>
        </p:nvSpPr>
        <p:spPr>
          <a:xfrm>
            <a:off x="7867800" y="133200"/>
            <a:ext cx="10472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DD/MM/20XX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5" name="Google Shape;158;p29"/>
          <p:cNvSpPr/>
          <p:nvPr/>
        </p:nvSpPr>
        <p:spPr>
          <a:xfrm>
            <a:off x="3648240" y="171360"/>
            <a:ext cx="828360" cy="1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COMPANY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6" name="Google Shape;159;p29"/>
          <p:cNvSpPr/>
          <p:nvPr/>
        </p:nvSpPr>
        <p:spPr>
          <a:xfrm>
            <a:off x="228600" y="133200"/>
            <a:ext cx="10472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YOUR NAME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6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Instant generation of mind maps, quizzes, flashcards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Upload your notes and get immediate interactive study aids designed to boost retention and engagement.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08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28600" y="1200240"/>
            <a:ext cx="6981480" cy="227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How It Works</a:t>
            </a:r>
            <a:endParaRPr b="0" lang="fr-FR" sz="5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title"/>
          </p:nvPr>
        </p:nvSpPr>
        <p:spPr>
          <a:xfrm>
            <a:off x="228600" y="3400560"/>
            <a:ext cx="1238040" cy="11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"/>
                <a:ea typeface="Hubot Sans Medium"/>
              </a:rPr>
              <a:t>03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subTitle"/>
          </p:nvPr>
        </p:nvSpPr>
        <p:spPr>
          <a:xfrm>
            <a:off x="2266920" y="408960"/>
            <a:ext cx="6447960" cy="62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 algn="ctr"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Work Sans"/>
              <a:ea typeface="Work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Upload textbooks, PDFs, or notes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Simply upload your study materials in common formats, no formatting skills needed.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AI processes and converts content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Behind the scenes, advanced AI analyzes and restructures the content for better learning tools.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7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Visual before/after examples of study materials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See a clear comparison: from static text to vibrant, colorful mind maps and quizzes.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18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28600" y="1200240"/>
            <a:ext cx="6981480" cy="227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Features</a:t>
            </a:r>
            <a:endParaRPr b="0" lang="fr-FR" sz="5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228600" y="3400560"/>
            <a:ext cx="1238040" cy="11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"/>
                <a:ea typeface="Hubot Sans Medium"/>
              </a:rPr>
              <a:t>04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ubTitle"/>
          </p:nvPr>
        </p:nvSpPr>
        <p:spPr>
          <a:xfrm>
            <a:off x="2266920" y="408960"/>
            <a:ext cx="6447960" cy="62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 algn="ctr"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Work Sans"/>
              <a:ea typeface="Work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Interactive mind maps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Create and explore colorful, easy-to-understand mind maps that illustrate key concepts.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Flashcards with spaced repetition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Harness the power of 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spaced repetition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 to enhance memory and recall effectively.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26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Quizzes, summaries, and sharing options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Engage with interactive quizzes, concise summaries, and easy sharing to enrich collaborative study experiences.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28600" y="1200240"/>
            <a:ext cx="6981480" cy="227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Market Opportunity</a:t>
            </a:r>
            <a:endParaRPr b="0" lang="fr-FR" sz="5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228600" y="3400560"/>
            <a:ext cx="1238040" cy="11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"/>
                <a:ea typeface="Hubot Sans Medium"/>
              </a:rPr>
              <a:t>05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ubTitle"/>
          </p:nvPr>
        </p:nvSpPr>
        <p:spPr>
          <a:xfrm>
            <a:off x="2266920" y="408960"/>
            <a:ext cx="6447960" cy="62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 algn="ctr"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Work Sans"/>
              <a:ea typeface="Work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Introduction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Discover 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MindMapper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, an AI-powered learning app that transforms your study materials into interactive visuals. Our goal is to help students learn efficiently, retain more, and enjoy the process.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77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Size and growth of global EdTech market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The 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global EdTech market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 is rapidly expanding, projected to reach over 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$400 billion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 in the near future.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34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Target segments: students, educators, institutions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MindMapper targets diverse segments including individual students, educators, and educational institutions worldwide.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Trends driving demand for smart learning tools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Growing digital adoption, AI integration, and demand for personalized learning boost smart tool adoption.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28600" y="1200240"/>
            <a:ext cx="6981480" cy="227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Business Model &amp; Competitive Advantage</a:t>
            </a:r>
            <a:endParaRPr b="0" lang="fr-FR" sz="5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title"/>
          </p:nvPr>
        </p:nvSpPr>
        <p:spPr>
          <a:xfrm>
            <a:off x="228600" y="3400560"/>
            <a:ext cx="1238040" cy="11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"/>
                <a:ea typeface="Hubot Sans Medium"/>
              </a:rPr>
              <a:t>06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ubTitle"/>
          </p:nvPr>
        </p:nvSpPr>
        <p:spPr>
          <a:xfrm>
            <a:off x="2266920" y="408960"/>
            <a:ext cx="6447960" cy="62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 algn="ctr"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Work Sans"/>
              <a:ea typeface="Work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50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Freemium and premium subscription plans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Offers a 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freemium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 model with premium plans priced between 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$5–10/month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 to unlock advanced features.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44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B2B partnerships and marketplace strategy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Pursues collaborations with schools and organizations plus a marketplace for educational content and tools.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Unique all-in-one format, time-saving, gamification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Unique all-in-one platform saves time with gamified features enhancing motivation and ongoing engagement.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28600" y="1200240"/>
            <a:ext cx="6981480" cy="227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Traction &amp; Team</a:t>
            </a:r>
            <a:endParaRPr b="0" lang="fr-FR" sz="5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title"/>
          </p:nvPr>
        </p:nvSpPr>
        <p:spPr>
          <a:xfrm>
            <a:off x="228600" y="3400560"/>
            <a:ext cx="1238040" cy="11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"/>
                <a:ea typeface="Hubot Sans Medium"/>
              </a:rPr>
              <a:t>07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subTitle"/>
          </p:nvPr>
        </p:nvSpPr>
        <p:spPr>
          <a:xfrm>
            <a:off x="2266920" y="408960"/>
            <a:ext cx="6447960" cy="62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 algn="ctr"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Work Sans"/>
              <a:ea typeface="Work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Positive beta test results and testimonials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Successful beta tests demonstrate high satisfaction and improved learning outcomes among early users.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77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Strategic partnerships and collaborations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Established key partnerships with educational institutions to expand reach and improve product impact.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56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28600" y="1200240"/>
            <a:ext cx="6981480" cy="227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Problem</a:t>
            </a:r>
            <a:endParaRPr b="0" lang="fr-FR" sz="5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title"/>
          </p:nvPr>
        </p:nvSpPr>
        <p:spPr>
          <a:xfrm>
            <a:off x="228600" y="3400560"/>
            <a:ext cx="1238040" cy="11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"/>
                <a:ea typeface="Hubot Sans Medium"/>
              </a:rPr>
              <a:t>01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subTitle"/>
          </p:nvPr>
        </p:nvSpPr>
        <p:spPr>
          <a:xfrm>
            <a:off x="2266920" y="408960"/>
            <a:ext cx="6447960" cy="62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 algn="ctr"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Work Sans"/>
              <a:ea typeface="Work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Founders and advisory board expertise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Experienced founders and advisors bring deep knowledge in AI, education, and technology sectors.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228600" y="1200240"/>
            <a:ext cx="6981480" cy="227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Vision &amp; Call to Action</a:t>
            </a:r>
            <a:endParaRPr b="0" lang="fr-FR" sz="5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228600" y="3400560"/>
            <a:ext cx="1238040" cy="11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"/>
                <a:ea typeface="Hubot Sans Medium"/>
              </a:rPr>
              <a:t>08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ubTitle"/>
          </p:nvPr>
        </p:nvSpPr>
        <p:spPr>
          <a:xfrm>
            <a:off x="2266920" y="408960"/>
            <a:ext cx="6447960" cy="62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 algn="ctr"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Work Sans"/>
              <a:ea typeface="Work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Future of learning with smart AI tools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MindMapper envisions revolutionizing education by building the future of learning with smart AI tools.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77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Invitation to join and contact information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Join us on this journey! Contact MindMapper to learn more or become a partner.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66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Conclusions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MindMapper transforms studying with AI-driven tools, making learning efficient, engaging, and accessible to all students globally.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69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28600" y="1769040"/>
            <a:ext cx="5343120" cy="201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THANK YOU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228600" y="3705120"/>
            <a:ext cx="4924080" cy="104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trike="noStrike" u="none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Do you have any questions?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youremail@freepik.com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+00 000 000 000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trike="noStrike" u="none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yourwebsite.com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72" name="Google Shape;335;p42"/>
          <p:cNvSpPr/>
          <p:nvPr/>
        </p:nvSpPr>
        <p:spPr>
          <a:xfrm>
            <a:off x="6429240" y="1324080"/>
            <a:ext cx="242856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Please keep this slide for attribution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173" name="Google Shape;336;p42"/>
          <p:cNvGrpSpPr/>
          <p:nvPr/>
        </p:nvGrpSpPr>
        <p:grpSpPr>
          <a:xfrm>
            <a:off x="304920" y="697320"/>
            <a:ext cx="2003760" cy="366480"/>
            <a:chOff x="304920" y="697320"/>
            <a:chExt cx="2003760" cy="366480"/>
          </a:xfrm>
        </p:grpSpPr>
        <p:sp>
          <p:nvSpPr>
            <p:cNvPr id="174" name="Google Shape;337;p42"/>
            <p:cNvSpPr/>
            <p:nvPr/>
          </p:nvSpPr>
          <p:spPr>
            <a:xfrm>
              <a:off x="304920" y="697680"/>
              <a:ext cx="365040" cy="365400"/>
            </a:xfrm>
            <a:custGeom>
              <a:avLst/>
              <a:gdLst>
                <a:gd name="textAreaLeft" fmla="*/ 0 w 365040"/>
                <a:gd name="textAreaRight" fmla="*/ 365400 w 365040"/>
                <a:gd name="textAreaTop" fmla="*/ 0 h 365400"/>
                <a:gd name="textAreaBottom" fmla="*/ 365760 h 365400"/>
              </a:gdLst>
              <a:ahLst/>
              <a:cxnLst/>
              <a:rect l="textAreaLeft" t="textAreaTop" r="textAreaRight" b="textAreaBottom"/>
              <a:pathLst>
                <a:path w="10860" h="10872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75" name="Google Shape;338;p42"/>
            <p:cNvGrpSpPr/>
            <p:nvPr/>
          </p:nvGrpSpPr>
          <p:grpSpPr>
            <a:xfrm>
              <a:off x="848880" y="697320"/>
              <a:ext cx="360720" cy="366480"/>
              <a:chOff x="848880" y="697320"/>
              <a:chExt cx="360720" cy="366480"/>
            </a:xfrm>
          </p:grpSpPr>
          <p:sp>
            <p:nvSpPr>
              <p:cNvPr id="176" name="Google Shape;339;p42"/>
              <p:cNvSpPr/>
              <p:nvPr/>
            </p:nvSpPr>
            <p:spPr>
              <a:xfrm>
                <a:off x="848880" y="697320"/>
                <a:ext cx="360720" cy="366480"/>
              </a:xfrm>
              <a:custGeom>
                <a:avLst/>
                <a:gdLst>
                  <a:gd name="textAreaLeft" fmla="*/ 0 w 360720"/>
                  <a:gd name="textAreaRight" fmla="*/ 361080 w 360720"/>
                  <a:gd name="textAreaTop" fmla="*/ 0 h 366480"/>
                  <a:gd name="textAreaBottom" fmla="*/ 366840 h 366480"/>
                </a:gdLst>
                <a:ahLst/>
                <a:cxnLst/>
                <a:rect l="textAreaLeft" t="textAreaTop" r="textAreaRight" b="textAreaBottom"/>
                <a:pathLst>
                  <a:path w="10872" h="1086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77" name="Google Shape;340;p42"/>
              <p:cNvSpPr/>
              <p:nvPr/>
            </p:nvSpPr>
            <p:spPr>
              <a:xfrm>
                <a:off x="916560" y="766440"/>
                <a:ext cx="224280" cy="228240"/>
              </a:xfrm>
              <a:custGeom>
                <a:avLst/>
                <a:gdLst>
                  <a:gd name="textAreaLeft" fmla="*/ 0 w 224280"/>
                  <a:gd name="textAreaRight" fmla="*/ 224640 w 224280"/>
                  <a:gd name="textAreaTop" fmla="*/ 0 h 228240"/>
                  <a:gd name="textAreaBottom" fmla="*/ 228600 h 228240"/>
                </a:gdLst>
                <a:ahLst/>
                <a:cxnLst/>
                <a:rect l="textAreaLeft" t="textAreaTop" r="textAreaRight" b="textAreaBottom"/>
                <a:pathLst>
                  <a:path w="6764" h="6764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78" name="Google Shape;341;p42"/>
              <p:cNvSpPr/>
              <p:nvPr/>
            </p:nvSpPr>
            <p:spPr>
              <a:xfrm>
                <a:off x="968760" y="820800"/>
                <a:ext cx="119520" cy="11916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9160"/>
                  <a:gd name="textAreaBottom" fmla="*/ 119520 h 119160"/>
                </a:gdLst>
                <a:ahLst/>
                <a:cxnLst/>
                <a:rect l="textAreaLeft" t="textAreaTop" r="textAreaRight" b="textAreaBottom"/>
                <a:pathLst>
                  <a:path w="3607" h="3542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760" bIns="597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79" name="Google Shape;342;p42"/>
              <p:cNvSpPr/>
              <p:nvPr/>
            </p:nvSpPr>
            <p:spPr>
              <a:xfrm>
                <a:off x="1074600" y="795600"/>
                <a:ext cx="30600" cy="30600"/>
              </a:xfrm>
              <a:custGeom>
                <a:avLst/>
                <a:gdLst>
                  <a:gd name="textAreaLeft" fmla="*/ 0 w 30600"/>
                  <a:gd name="textAreaRight" fmla="*/ 30960 w 30600"/>
                  <a:gd name="textAreaTop" fmla="*/ 0 h 30600"/>
                  <a:gd name="textAreaBottom" fmla="*/ 30960 h 30600"/>
                </a:gdLst>
                <a:ahLst/>
                <a:cxnLst/>
                <a:rect l="textAreaLeft" t="textAreaTop" r="textAreaRight" b="textAreaBottom"/>
                <a:pathLst>
                  <a:path w="929" h="918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480" bIns="1548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180" name="Google Shape;343;p42"/>
            <p:cNvGrpSpPr/>
            <p:nvPr/>
          </p:nvGrpSpPr>
          <p:grpSpPr>
            <a:xfrm>
              <a:off x="1403640" y="697320"/>
              <a:ext cx="366480" cy="366480"/>
              <a:chOff x="1403640" y="697320"/>
              <a:chExt cx="366480" cy="366480"/>
            </a:xfrm>
          </p:grpSpPr>
          <p:sp>
            <p:nvSpPr>
              <p:cNvPr id="181" name="Google Shape;344;p42"/>
              <p:cNvSpPr/>
              <p:nvPr/>
            </p:nvSpPr>
            <p:spPr>
              <a:xfrm>
                <a:off x="1403640" y="697320"/>
                <a:ext cx="366480" cy="366480"/>
              </a:xfrm>
              <a:custGeom>
                <a:avLst/>
                <a:gdLst>
                  <a:gd name="textAreaLeft" fmla="*/ 0 w 366480"/>
                  <a:gd name="textAreaRight" fmla="*/ 366840 w 366480"/>
                  <a:gd name="textAreaTop" fmla="*/ 0 h 366480"/>
                  <a:gd name="textAreaBottom" fmla="*/ 366840 h 366480"/>
                </a:gdLst>
                <a:ahLst/>
                <a:cxnLst/>
                <a:rect l="textAreaLeft" t="textAreaTop" r="textAreaRight" b="textAreaBottom"/>
                <a:pathLst>
                  <a:path w="10872" h="1086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2" name="Google Shape;345;p42"/>
              <p:cNvSpPr/>
              <p:nvPr/>
            </p:nvSpPr>
            <p:spPr>
              <a:xfrm>
                <a:off x="1487880" y="844200"/>
                <a:ext cx="50400" cy="127440"/>
              </a:xfrm>
              <a:custGeom>
                <a:avLst/>
                <a:gdLst>
                  <a:gd name="textAreaLeft" fmla="*/ 0 w 50400"/>
                  <a:gd name="textAreaRight" fmla="*/ 50760 w 50400"/>
                  <a:gd name="textAreaTop" fmla="*/ 0 h 127440"/>
                  <a:gd name="textAreaBottom" fmla="*/ 127800 h 127440"/>
                </a:gdLst>
                <a:ahLst/>
                <a:cxnLst/>
                <a:rect l="textAreaLeft" t="textAreaTop" r="textAreaRight" b="textAreaBottom"/>
                <a:pathLst>
                  <a:path w="1502" h="3787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720" bIns="6372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3" name="Google Shape;346;p42"/>
              <p:cNvSpPr/>
              <p:nvPr/>
            </p:nvSpPr>
            <p:spPr>
              <a:xfrm>
                <a:off x="1480320" y="774360"/>
                <a:ext cx="57960" cy="57960"/>
              </a:xfrm>
              <a:custGeom>
                <a:avLst/>
                <a:gdLst>
                  <a:gd name="textAreaLeft" fmla="*/ 0 w 57960"/>
                  <a:gd name="textAreaRight" fmla="*/ 58320 w 57960"/>
                  <a:gd name="textAreaTop" fmla="*/ 0 h 57960"/>
                  <a:gd name="textAreaBottom" fmla="*/ 58320 h 57960"/>
                </a:gdLst>
                <a:ahLst/>
                <a:cxnLst/>
                <a:rect l="textAreaLeft" t="textAreaTop" r="textAreaRight" b="textAreaBottom"/>
                <a:pathLst>
                  <a:path w="1728" h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160" bIns="291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4" name="Google Shape;347;p42"/>
              <p:cNvSpPr/>
              <p:nvPr/>
            </p:nvSpPr>
            <p:spPr>
              <a:xfrm>
                <a:off x="1564920" y="844200"/>
                <a:ext cx="135360" cy="127440"/>
              </a:xfrm>
              <a:custGeom>
                <a:avLst/>
                <a:gdLst>
                  <a:gd name="textAreaLeft" fmla="*/ 0 w 135360"/>
                  <a:gd name="textAreaRight" fmla="*/ 135720 w 135360"/>
                  <a:gd name="textAreaTop" fmla="*/ 0 h 127440"/>
                  <a:gd name="textAreaBottom" fmla="*/ 127800 h 127440"/>
                </a:gdLst>
                <a:ahLst/>
                <a:cxnLst/>
                <a:rect l="textAreaLeft" t="textAreaTop" r="textAreaRight" b="textAreaBottom"/>
                <a:pathLst>
                  <a:path w="4026" h="3787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720" bIns="6372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185" name="Google Shape;348;p42"/>
            <p:cNvGrpSpPr/>
            <p:nvPr/>
          </p:nvGrpSpPr>
          <p:grpSpPr>
            <a:xfrm>
              <a:off x="1942200" y="697320"/>
              <a:ext cx="366480" cy="366480"/>
              <a:chOff x="1942200" y="697320"/>
              <a:chExt cx="366480" cy="366480"/>
            </a:xfrm>
          </p:grpSpPr>
          <p:sp>
            <p:nvSpPr>
              <p:cNvPr id="186" name="Google Shape;349;p42"/>
              <p:cNvSpPr/>
              <p:nvPr/>
            </p:nvSpPr>
            <p:spPr>
              <a:xfrm>
                <a:off x="2024280" y="776880"/>
                <a:ext cx="202680" cy="207360"/>
              </a:xfrm>
              <a:custGeom>
                <a:avLst/>
                <a:gdLst>
                  <a:gd name="textAreaLeft" fmla="*/ 0 w 202680"/>
                  <a:gd name="textAreaRight" fmla="*/ 203040 w 202680"/>
                  <a:gd name="textAreaTop" fmla="*/ 0 h 207360"/>
                  <a:gd name="textAreaBottom" fmla="*/ 207720 h 207360"/>
                </a:gdLst>
                <a:ahLst/>
                <a:cxnLst/>
                <a:rect l="textAreaLeft" t="textAreaTop" r="textAreaRight" b="textAreaBottom"/>
                <a:pathLst>
                  <a:path w="494728" h="505587">
                    <a:moveTo>
                      <a:pt x="294418" y="214122"/>
                    </a:moveTo>
                    <a:lnTo>
                      <a:pt x="478631" y="0"/>
                    </a:lnTo>
                    <a:lnTo>
                      <a:pt x="435007" y="0"/>
                    </a:lnTo>
                    <a:lnTo>
                      <a:pt x="275082" y="185928"/>
                    </a:lnTo>
                    <a:lnTo>
                      <a:pt x="147352" y="0"/>
                    </a:lnTo>
                    <a:lnTo>
                      <a:pt x="0" y="0"/>
                    </a:lnTo>
                    <a:lnTo>
                      <a:pt x="193167" y="281083"/>
                    </a:lnTo>
                    <a:lnTo>
                      <a:pt x="0" y="505587"/>
                    </a:lnTo>
                    <a:lnTo>
                      <a:pt x="43625" y="505587"/>
                    </a:lnTo>
                    <a:lnTo>
                      <a:pt x="212503" y="309277"/>
                    </a:lnTo>
                    <a:lnTo>
                      <a:pt x="347377" y="505587"/>
                    </a:lnTo>
                    <a:lnTo>
                      <a:pt x="494729" y="505587"/>
                    </a:lnTo>
                    <a:lnTo>
                      <a:pt x="294418" y="214027"/>
                    </a:lnTo>
                    <a:lnTo>
                      <a:pt x="294418" y="214027"/>
                    </a:lnTo>
                    <a:close/>
                    <a:moveTo>
                      <a:pt x="234601" y="283655"/>
                    </a:moveTo>
                    <a:lnTo>
                      <a:pt x="215075" y="255651"/>
                    </a:lnTo>
                    <a:lnTo>
                      <a:pt x="59341" y="32861"/>
                    </a:lnTo>
                    <a:lnTo>
                      <a:pt x="126397" y="32861"/>
                    </a:lnTo>
                    <a:lnTo>
                      <a:pt x="252032" y="212598"/>
                    </a:lnTo>
                    <a:lnTo>
                      <a:pt x="271558" y="240601"/>
                    </a:lnTo>
                    <a:lnTo>
                      <a:pt x="434912" y="474250"/>
                    </a:lnTo>
                    <a:lnTo>
                      <a:pt x="367855" y="474250"/>
                    </a:lnTo>
                    <a:lnTo>
                      <a:pt x="234505" y="283559"/>
                    </a:lnTo>
                    <a:lnTo>
                      <a:pt x="234505" y="283559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87" name="Google Shape;350;p42"/>
              <p:cNvSpPr/>
              <p:nvPr/>
            </p:nvSpPr>
            <p:spPr>
              <a:xfrm>
                <a:off x="1942200" y="697320"/>
                <a:ext cx="366480" cy="366480"/>
              </a:xfrm>
              <a:custGeom>
                <a:avLst/>
                <a:gdLst>
                  <a:gd name="textAreaLeft" fmla="*/ 0 w 366480"/>
                  <a:gd name="textAreaRight" fmla="*/ 366840 w 366480"/>
                  <a:gd name="textAreaTop" fmla="*/ 0 h 366480"/>
                  <a:gd name="textAreaBottom" fmla="*/ 366840 h 366480"/>
                </a:gdLst>
                <a:ahLst/>
                <a:cxnLst/>
                <a:rect l="textAreaLeft" t="textAreaTop" r="textAreaRight" b="textAreaBottom"/>
                <a:pathLst>
                  <a:path w="10872" h="1086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Time-consuming note-making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Manual note-making consumes valuable study time, reducing productivity and increasing stress for students.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Low retention rates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Traditional studying often results in poor information retention, causing frustration and repeated efforts.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850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Boring and ineffective study methods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Many students find current study methods dull, lacking engagement and motivation for consistent learning.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98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28600" y="1200240"/>
            <a:ext cx="6981480" cy="227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Solution: MindMapper</a:t>
            </a:r>
            <a:endParaRPr b="0" lang="fr-FR" sz="5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title"/>
          </p:nvPr>
        </p:nvSpPr>
        <p:spPr>
          <a:xfrm>
            <a:off x="228600" y="3400560"/>
            <a:ext cx="1238040" cy="11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Calibri"/>
                <a:ea typeface="Hubot Sans Medium"/>
              </a:rPr>
              <a:t>02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subTitle"/>
          </p:nvPr>
        </p:nvSpPr>
        <p:spPr>
          <a:xfrm>
            <a:off x="2266920" y="408960"/>
            <a:ext cx="6447960" cy="62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 algn="ctr">
              <a:buNone/>
            </a:pPr>
            <a:endParaRPr b="0" lang="en-US" sz="1400" strike="noStrike" u="none">
              <a:solidFill>
                <a:schemeClr val="dk1"/>
              </a:solidFill>
              <a:effectLst/>
              <a:uFillTx/>
              <a:latin typeface="Work Sans"/>
              <a:ea typeface="Work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AI-powered transformation of notes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Our app uses 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AI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 to instantly convert textbooks, PDFs, and notes into dynamic study formats.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Multiple interactive formats in one app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Work Sans"/>
              </a:rPr>
              <a:t>Access mind maps, flashcards, quizzes, and summaries all in one seamless platform.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inimal Gradient Pitch Deck by Slidesgo">
  <a:themeElements>
    <a:clrScheme name="Simple Light">
      <a:dk1>
        <a:srgbClr val="000000"/>
      </a:dk1>
      <a:lt1>
        <a:srgbClr val="ffffff"/>
      </a:lt1>
      <a:dk2>
        <a:srgbClr val="fea86f"/>
      </a:dk2>
      <a:lt2>
        <a:srgbClr val="ffdef3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LibreOffice/25.2.4.3$Linux_X86_64 LibreOffice_project/520$Build-3</Application>
  <AppVersion>15.0000</AppVers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2025-09-12T08:54:00Z</dcterms:created>
  <dc:creator>Unknown Creator</dc:creator>
  <dc:description/>
  <dc:language>en-US</dc:language>
  <cp:lastModifiedBy>Unknown Creator</cp:lastModifiedBy>
  <dcterms:modified xsi:type="dcterms:W3CDTF">2025-09-12T08:54:00Z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35</vt:r8>
  </property>
</Properties>
</file>